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3.xml" ContentType="application/vnd.openxmlformats-officedocument.presentationml.tags+xml"/>
  <Override PartName="/ppt/notesSlides/notesSlide1.xml" ContentType="application/vnd.openxmlformats-officedocument.presentationml.notesSlide+xml"/>
  <Override PartName="/ppt/tags/tag64.xml" ContentType="application/vnd.openxmlformats-officedocument.presentationml.tags+xml"/>
  <Override PartName="/ppt/notesSlides/notesSlide2.xml" ContentType="application/vnd.openxmlformats-officedocument.presentationml.notesSlide+xml"/>
  <Override PartName="/ppt/tags/tag65.xml" ContentType="application/vnd.openxmlformats-officedocument.presentationml.tags+xml"/>
  <Override PartName="/ppt/notesSlides/notesSlide3.xml" ContentType="application/vnd.openxmlformats-officedocument.presentationml.notesSlide+xml"/>
  <Override PartName="/ppt/tags/tag66.xml" ContentType="application/vnd.openxmlformats-officedocument.presentationml.tags+xml"/>
  <Override PartName="/ppt/notesSlides/notesSlide4.xml" ContentType="application/vnd.openxmlformats-officedocument.presentationml.notesSlide+xml"/>
  <Override PartName="/ppt/tags/tag67.xml" ContentType="application/vnd.openxmlformats-officedocument.presentationml.tags+xml"/>
  <Override PartName="/ppt/notesSlides/notesSlide5.xml" ContentType="application/vnd.openxmlformats-officedocument.presentationml.notesSlide+xml"/>
  <Override PartName="/ppt/tags/tag68.xml" ContentType="application/vnd.openxmlformats-officedocument.presentationml.tags+xml"/>
  <Override PartName="/ppt/notesSlides/notesSlide6.xml" ContentType="application/vnd.openxmlformats-officedocument.presentationml.notesSlide+xml"/>
  <Override PartName="/ppt/tags/tag69.xml" ContentType="application/vnd.openxmlformats-officedocument.presentationml.tags+xml"/>
  <Override PartName="/ppt/notesSlides/notesSlide7.xml" ContentType="application/vnd.openxmlformats-officedocument.presentationml.notesSlide+xml"/>
  <Override PartName="/ppt/tags/tag70.xml" ContentType="application/vnd.openxmlformats-officedocument.presentationml.tags+xml"/>
  <Override PartName="/ppt/notesSlides/notesSlide8.xml" ContentType="application/vnd.openxmlformats-officedocument.presentationml.notesSlide+xml"/>
  <Override PartName="/ppt/tags/tag71.xml" ContentType="application/vnd.openxmlformats-officedocument.presentationml.tags+xml"/>
  <Override PartName="/ppt/notesSlides/notesSlide9.xml" ContentType="application/vnd.openxmlformats-officedocument.presentationml.notesSlide+xml"/>
  <Override PartName="/ppt/tags/tag72.xml" ContentType="application/vnd.openxmlformats-officedocument.presentationml.tags+xml"/>
  <Override PartName="/ppt/notesSlides/notesSlide10.xml" ContentType="application/vnd.openxmlformats-officedocument.presentationml.notesSlide+xml"/>
  <Override PartName="/ppt/tags/tag73.xml" ContentType="application/vnd.openxmlformats-officedocument.presentationml.tags+xml"/>
  <Override PartName="/ppt/notesSlides/notesSlide11.xml" ContentType="application/vnd.openxmlformats-officedocument.presentationml.notesSlide+xml"/>
  <Override PartName="/ppt/tags/tag74.xml" ContentType="application/vnd.openxmlformats-officedocument.presentationml.tags+xml"/>
  <Override PartName="/ppt/notesSlides/notesSlide12.xml" ContentType="application/vnd.openxmlformats-officedocument.presentationml.notesSlide+xml"/>
  <Override PartName="/ppt/tags/tag75.xml" ContentType="application/vnd.openxmlformats-officedocument.presentationml.tags+xml"/>
  <Override PartName="/ppt/notesSlides/notesSlide13.xml" ContentType="application/vnd.openxmlformats-officedocument.presentationml.notesSlide+xml"/>
  <Override PartName="/ppt/tags/tag76.xml" ContentType="application/vnd.openxmlformats-officedocument.presentationml.tags+xml"/>
  <Override PartName="/ppt/notesSlides/notesSlide14.xml" ContentType="application/vnd.openxmlformats-officedocument.presentationml.notesSlide+xml"/>
  <Override PartName="/ppt/tags/tag77.xml" ContentType="application/vnd.openxmlformats-officedocument.presentationml.tags+xml"/>
  <Override PartName="/ppt/notesSlides/notesSlide15.xml" ContentType="application/vnd.openxmlformats-officedocument.presentationml.notesSlide+xml"/>
  <Override PartName="/ppt/tags/tag78.xml" ContentType="application/vnd.openxmlformats-officedocument.presentationml.tags+xml"/>
  <Override PartName="/ppt/notesSlides/notesSlide16.xml" ContentType="application/vnd.openxmlformats-officedocument.presentationml.notesSlide+xml"/>
  <Override PartName="/ppt/tags/tag79.xml" ContentType="application/vnd.openxmlformats-officedocument.presentationml.tags+xml"/>
  <Override PartName="/ppt/notesSlides/notesSlide17.xml" ContentType="application/vnd.openxmlformats-officedocument.presentationml.notesSlide+xml"/>
  <Override PartName="/ppt/tags/tag80.xml" ContentType="application/vnd.openxmlformats-officedocument.presentationml.tags+xml"/>
  <Override PartName="/ppt/notesSlides/notesSlide18.xml" ContentType="application/vnd.openxmlformats-officedocument.presentationml.notesSlide+xml"/>
  <Override PartName="/ppt/tags/tag81.xml" ContentType="application/vnd.openxmlformats-officedocument.presentationml.tags+xml"/>
  <Override PartName="/ppt/notesSlides/notesSlide19.xml" ContentType="application/vnd.openxmlformats-officedocument.presentationml.notesSlide+xml"/>
  <Override PartName="/ppt/tags/tag82.xml" ContentType="application/vnd.openxmlformats-officedocument.presentationml.tags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66" r:id="rId4"/>
    <p:sldId id="267" r:id="rId5"/>
    <p:sldId id="268" r:id="rId6"/>
    <p:sldId id="269" r:id="rId7"/>
    <p:sldId id="285" r:id="rId8"/>
    <p:sldId id="273" r:id="rId9"/>
    <p:sldId id="274" r:id="rId10"/>
    <p:sldId id="276" r:id="rId11"/>
    <p:sldId id="277" r:id="rId12"/>
    <p:sldId id="278" r:id="rId13"/>
    <p:sldId id="279" r:id="rId14"/>
    <p:sldId id="284" r:id="rId15"/>
    <p:sldId id="280" r:id="rId16"/>
    <p:sldId id="281" r:id="rId17"/>
    <p:sldId id="271" r:id="rId18"/>
    <p:sldId id="282" r:id="rId19"/>
    <p:sldId id="263" r:id="rId20"/>
    <p:sldId id="264" r:id="rId21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4440"/>
    <a:srgbClr val="E7F2F8"/>
    <a:srgbClr val="A9CFE3"/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76393" autoAdjust="0"/>
  </p:normalViewPr>
  <p:slideViewPr>
    <p:cSldViewPr snapToGrid="0">
      <p:cViewPr varScale="1">
        <p:scale>
          <a:sx n="65" d="100"/>
          <a:sy n="65" d="100"/>
        </p:scale>
        <p:origin x="700" y="-92"/>
      </p:cViewPr>
      <p:guideLst>
        <p:guide orient="horz" pos="2097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2022/4/7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307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490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242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1955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516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679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558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8257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0464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841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520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047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188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667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9760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655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2022/4/7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3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3.xml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6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7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0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5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7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1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8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3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9.xml"/><Relationship Id="rId6" Type="http://schemas.openxmlformats.org/officeDocument/2006/relationships/image" Target="../media/image1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0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153"/>
          <p:cNvPicPr>
            <a:picLocks noChangeAspect="1"/>
          </p:cNvPicPr>
          <p:nvPr/>
        </p:nvPicPr>
        <p:blipFill>
          <a:blip r:embed="rId4"/>
          <a:srcRect t="22591" b="13766"/>
          <a:stretch>
            <a:fillRect/>
          </a:stretch>
        </p:blipFill>
        <p:spPr>
          <a:xfrm>
            <a:off x="4445" y="2172970"/>
            <a:ext cx="7863205" cy="500443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379761" y="2095969"/>
            <a:ext cx="69770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zh-CN" sz="3200" kern="100" dirty="0">
                <a:solidFill>
                  <a:srgbClr val="000000"/>
                </a:solidFill>
                <a:effectLst/>
                <a:latin typeface="思源黑体" panose="020B0400000000000000" pitchFamily="34" charset="-122"/>
                <a:ea typeface="思源黑体" panose="020B0400000000000000" pitchFamily="34" charset="-122"/>
                <a:cs typeface="Times New Roman" panose="02020603050405020304" pitchFamily="18" charset="0"/>
              </a:rPr>
              <a:t>面向多任务点的无人艇协同路径规划与跟踪控制方法研究</a:t>
            </a:r>
            <a:endParaRPr lang="en-US" altLang="zh-CN" sz="3200" dirty="0">
              <a:solidFill>
                <a:srgbClr val="4F4440"/>
              </a:solidFill>
              <a:latin typeface="思源黑体" panose="020B0400000000000000" pitchFamily="34" charset="-122"/>
              <a:ea typeface="思源黑体" panose="020B0400000000000000" pitchFamily="34" charset="-122"/>
              <a:cs typeface="Calibri" panose="020F050202020403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132437" y="3607936"/>
            <a:ext cx="2352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指导老师</a:t>
            </a:r>
            <a:r>
              <a:rPr lang="en-US" altLang="zh-CN" sz="20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: </a:t>
            </a:r>
            <a:r>
              <a:rPr lang="zh-CN" altLang="en-US" sz="20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姚鹏</a:t>
            </a:r>
            <a:endParaRPr lang="en-US" altLang="zh-CN" sz="2000" dirty="0">
              <a:solidFill>
                <a:srgbClr val="4F4440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r>
              <a:rPr lang="zh-CN" altLang="en-US" sz="20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汇报人</a:t>
            </a:r>
            <a:r>
              <a:rPr lang="en-US" altLang="zh-CN" sz="20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: </a:t>
            </a:r>
            <a:r>
              <a:rPr lang="zh-CN" altLang="en-US" sz="20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张克明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3EFC930-2F9F-E531-4423-D840BDB028F9}"/>
              </a:ext>
            </a:extLst>
          </p:cNvPr>
          <p:cNvSpPr txBox="1"/>
          <p:nvPr/>
        </p:nvSpPr>
        <p:spPr>
          <a:xfrm>
            <a:off x="779206" y="451724"/>
            <a:ext cx="63073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02 </a:t>
            </a:r>
            <a:r>
              <a:rPr lang="zh-CN" altLang="en-US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完成情况 </a:t>
            </a:r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– </a:t>
            </a:r>
            <a:r>
              <a:rPr lang="zh-CN" altLang="en-US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无人艇物理模型</a:t>
            </a:r>
            <a:endParaRPr lang="zh-CN" altLang="en-US" sz="32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DAE20E-D8DA-6E1B-3A0A-BFCDFC6C8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03" y="1187335"/>
            <a:ext cx="3588593" cy="27389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CF91DC6-DA1A-79A3-1B0A-27E572EB5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199" y="3926305"/>
            <a:ext cx="4157140" cy="23743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78C14D1-5A29-E741-E403-75EB653DA2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8969" y="1184010"/>
            <a:ext cx="7087406" cy="259478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69E5312-BAC5-BF53-162A-A7F7B59B30B0}"/>
              </a:ext>
            </a:extLst>
          </p:cNvPr>
          <p:cNvSpPr txBox="1"/>
          <p:nvPr/>
        </p:nvSpPr>
        <p:spPr>
          <a:xfrm>
            <a:off x="6182159" y="3978698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将微分方程整理为状态空间表达形式</a:t>
            </a:r>
            <a:r>
              <a:rPr lang="en-US" altLang="zh-CN" dirty="0"/>
              <a:t>: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444195C-FFBB-4431-6E68-2A4682B122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9307" y="4348030"/>
            <a:ext cx="3178383" cy="16872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5604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36EE25F-79AF-1222-7708-D70103BF4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94" y="1515088"/>
            <a:ext cx="11837008" cy="454048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464B599-DCF5-0E0E-AFAA-45EFFA1DAA26}"/>
              </a:ext>
            </a:extLst>
          </p:cNvPr>
          <p:cNvSpPr txBox="1"/>
          <p:nvPr/>
        </p:nvSpPr>
        <p:spPr>
          <a:xfrm>
            <a:off x="5168766" y="24448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4A8A397-32BF-6812-5BFA-FC5D91CFA7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5383" y="802429"/>
            <a:ext cx="3178383" cy="168729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D9D5043-A334-1AA5-C991-9D8712E7C659}"/>
              </a:ext>
            </a:extLst>
          </p:cNvPr>
          <p:cNvSpPr txBox="1"/>
          <p:nvPr/>
        </p:nvSpPr>
        <p:spPr>
          <a:xfrm>
            <a:off x="9070463" y="1025881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无人艇的各个输出量</a:t>
            </a:r>
            <a:r>
              <a:rPr lang="en-US" altLang="zh-CN" dirty="0"/>
              <a:t>/</a:t>
            </a:r>
            <a:r>
              <a:rPr lang="zh-CN" altLang="en-US" dirty="0"/>
              <a:t>状态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FA1A883-BCAB-6779-6873-A4FB3700CB14}"/>
              </a:ext>
            </a:extLst>
          </p:cNvPr>
          <p:cNvSpPr txBox="1"/>
          <p:nvPr/>
        </p:nvSpPr>
        <p:spPr>
          <a:xfrm>
            <a:off x="4950374" y="244481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动力学方程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3EFC930-2F9F-E531-4423-D840BDB028F9}"/>
              </a:ext>
            </a:extLst>
          </p:cNvPr>
          <p:cNvSpPr txBox="1"/>
          <p:nvPr/>
        </p:nvSpPr>
        <p:spPr>
          <a:xfrm>
            <a:off x="779206" y="451724"/>
            <a:ext cx="63073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02 </a:t>
            </a:r>
            <a:r>
              <a:rPr lang="zh-CN" altLang="en-US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完成情况 </a:t>
            </a:r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– </a:t>
            </a:r>
            <a:r>
              <a:rPr lang="zh-CN" altLang="en-US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无人艇物理模型</a:t>
            </a:r>
            <a:endParaRPr lang="zh-CN" altLang="en-US" sz="32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A577C19-AEF4-BD23-D88A-3FAB22F2387C}"/>
              </a:ext>
            </a:extLst>
          </p:cNvPr>
          <p:cNvSpPr txBox="1"/>
          <p:nvPr/>
        </p:nvSpPr>
        <p:spPr>
          <a:xfrm>
            <a:off x="8333043" y="5266260"/>
            <a:ext cx="1474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运动学方程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09DBBE1-5E96-C364-D187-6B4F688F8C55}"/>
              </a:ext>
            </a:extLst>
          </p:cNvPr>
          <p:cNvSpPr txBox="1"/>
          <p:nvPr/>
        </p:nvSpPr>
        <p:spPr>
          <a:xfrm>
            <a:off x="1219201" y="369693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对输入进行物理约束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6598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3EFC930-2F9F-E531-4423-D840BDB028F9}"/>
              </a:ext>
            </a:extLst>
          </p:cNvPr>
          <p:cNvSpPr txBox="1"/>
          <p:nvPr/>
        </p:nvSpPr>
        <p:spPr>
          <a:xfrm>
            <a:off x="779206" y="451724"/>
            <a:ext cx="68506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02 </a:t>
            </a:r>
            <a:r>
              <a:rPr lang="zh-CN" altLang="en-US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完成情况 </a:t>
            </a:r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– ADRC </a:t>
            </a:r>
            <a:r>
              <a:rPr lang="zh-CN" altLang="en-US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自抗扰控制器</a:t>
            </a:r>
            <a:endParaRPr lang="zh-CN" altLang="en-US" sz="32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DAFE2E5-6F5E-8C42-0FEA-88255B71FD76}"/>
              </a:ext>
            </a:extLst>
          </p:cNvPr>
          <p:cNvSpPr txBox="1"/>
          <p:nvPr/>
        </p:nvSpPr>
        <p:spPr>
          <a:xfrm>
            <a:off x="1188726" y="1841978"/>
            <a:ext cx="10579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问题一</a:t>
            </a:r>
            <a:r>
              <a:rPr lang="en-US" altLang="zh-CN" dirty="0"/>
              <a:t>: </a:t>
            </a:r>
            <a:r>
              <a:rPr lang="zh-CN" altLang="en-US" dirty="0"/>
              <a:t>无人艇实际输入是左右推进器推力</a:t>
            </a:r>
            <a:r>
              <a:rPr lang="en-US" altLang="zh-CN" dirty="0"/>
              <a:t>, </a:t>
            </a:r>
            <a:r>
              <a:rPr lang="zh-CN" altLang="en-US" dirty="0"/>
              <a:t>与输出耦合</a:t>
            </a:r>
            <a:r>
              <a:rPr lang="en-US" altLang="zh-CN" dirty="0"/>
              <a:t>. </a:t>
            </a:r>
            <a:r>
              <a:rPr lang="zh-CN" altLang="en-US" dirty="0"/>
              <a:t>另外需要引入物理约束使控制信号在合理区间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44BB1C5-45FC-CC64-98ED-6EFEF7BAC1CB}"/>
              </a:ext>
            </a:extLst>
          </p:cNvPr>
          <p:cNvSpPr txBox="1"/>
          <p:nvPr/>
        </p:nvSpPr>
        <p:spPr>
          <a:xfrm>
            <a:off x="1170039" y="1287980"/>
            <a:ext cx="6870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基本思路</a:t>
            </a:r>
            <a:r>
              <a:rPr lang="en-US" altLang="zh-CN" dirty="0"/>
              <a:t>: </a:t>
            </a:r>
            <a:r>
              <a:rPr lang="zh-CN" altLang="en-US" dirty="0"/>
              <a:t>调整无人艇的左右推进器推力</a:t>
            </a:r>
            <a:r>
              <a:rPr lang="en-US" altLang="zh-CN" dirty="0"/>
              <a:t>, </a:t>
            </a:r>
            <a:r>
              <a:rPr lang="zh-CN" altLang="en-US" dirty="0"/>
              <a:t>控制无人艇船速和角度</a:t>
            </a:r>
          </a:p>
        </p:txBody>
      </p:sp>
      <p:sp>
        <p:nvSpPr>
          <p:cNvPr id="19" name="AutoShape 2">
            <a:extLst>
              <a:ext uri="{FF2B5EF4-FFF2-40B4-BE49-F238E27FC236}">
                <a16:creationId xmlns:a16="http://schemas.microsoft.com/office/drawing/2014/main" id="{77670427-77F2-5BCB-01D0-3FA9482945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93CD2D9-A65A-518F-8CD5-4DD9E952A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727" y="2238177"/>
            <a:ext cx="4143670" cy="1504684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E88F2E71-E453-6855-DC14-28080F5DA8D3}"/>
              </a:ext>
            </a:extLst>
          </p:cNvPr>
          <p:cNvSpPr txBox="1"/>
          <p:nvPr/>
        </p:nvSpPr>
        <p:spPr>
          <a:xfrm>
            <a:off x="1188726" y="3613193"/>
            <a:ext cx="987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给定值以 总推力 </a:t>
            </a:r>
            <a:r>
              <a:rPr lang="en-US" altLang="zh-CN" dirty="0"/>
              <a:t>τ1 </a:t>
            </a:r>
            <a:r>
              <a:rPr lang="zh-CN" altLang="en-US" dirty="0"/>
              <a:t>和 转矩 </a:t>
            </a:r>
            <a:r>
              <a:rPr lang="en-US" altLang="zh-CN" dirty="0"/>
              <a:t>τ2 </a:t>
            </a:r>
            <a:r>
              <a:rPr lang="zh-CN" altLang="en-US" dirty="0"/>
              <a:t>的形式 </a:t>
            </a:r>
            <a:r>
              <a:rPr lang="en-US" altLang="zh-CN" dirty="0"/>
              <a:t>, </a:t>
            </a:r>
            <a:r>
              <a:rPr lang="zh-CN" altLang="en-US" dirty="0"/>
              <a:t>通过解算方程实现控制信号解耦</a:t>
            </a:r>
            <a:r>
              <a:rPr lang="en-US" altLang="zh-CN" dirty="0"/>
              <a:t>. </a:t>
            </a:r>
            <a:r>
              <a:rPr lang="zh-CN" altLang="en-US" dirty="0"/>
              <a:t>进行实际约束后再还原</a:t>
            </a:r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E161D143-9EE0-1195-F006-1943DF23D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039" y="4048276"/>
            <a:ext cx="5742620" cy="267226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1BE1CAD-41AA-01B5-F752-D0DEBCF5D0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8989" y="4014318"/>
            <a:ext cx="4077940" cy="27525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8921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4A8A397-32BF-6812-5BFA-FC5D91CFA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9035" y="2295017"/>
            <a:ext cx="3178383" cy="168729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E3EFC930-2F9F-E531-4423-D840BDB028F9}"/>
              </a:ext>
            </a:extLst>
          </p:cNvPr>
          <p:cNvSpPr txBox="1"/>
          <p:nvPr/>
        </p:nvSpPr>
        <p:spPr>
          <a:xfrm>
            <a:off x="779206" y="451724"/>
            <a:ext cx="68506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02 </a:t>
            </a:r>
            <a:r>
              <a:rPr lang="zh-CN" altLang="en-US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完成情况 </a:t>
            </a:r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– ADRC </a:t>
            </a:r>
            <a:r>
              <a:rPr lang="zh-CN" altLang="en-US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自抗扰控制器</a:t>
            </a:r>
            <a:endParaRPr lang="zh-CN" altLang="en-US" sz="32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86C7EF6-236D-698D-A6EC-5DD6A341202B}"/>
              </a:ext>
            </a:extLst>
          </p:cNvPr>
          <p:cNvSpPr txBox="1"/>
          <p:nvPr/>
        </p:nvSpPr>
        <p:spPr>
          <a:xfrm>
            <a:off x="1170039" y="1908793"/>
            <a:ext cx="9002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问题二</a:t>
            </a:r>
            <a:r>
              <a:rPr lang="en-US" altLang="zh-CN" dirty="0"/>
              <a:t>: </a:t>
            </a:r>
            <a:r>
              <a:rPr lang="zh-CN" altLang="en-US" dirty="0"/>
              <a:t>非线性系统控制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总扰动思想</a:t>
            </a:r>
            <a:r>
              <a:rPr lang="en-US" altLang="zh-CN" dirty="0">
                <a:sym typeface="Wingdings" panose="05000000000000000000" pitchFamily="2" charset="2"/>
              </a:rPr>
              <a:t>, </a:t>
            </a:r>
            <a:r>
              <a:rPr lang="zh-CN" altLang="en-US" dirty="0">
                <a:sym typeface="Wingdings" panose="05000000000000000000" pitchFamily="2" charset="2"/>
              </a:rPr>
              <a:t>通过状态观测抵消扰动</a:t>
            </a:r>
            <a:r>
              <a:rPr lang="en-US" altLang="zh-CN" dirty="0">
                <a:sym typeface="Wingdings" panose="05000000000000000000" pitchFamily="2" charset="2"/>
              </a:rPr>
              <a:t>, </a:t>
            </a:r>
            <a:r>
              <a:rPr lang="zh-CN" altLang="en-US" dirty="0">
                <a:sym typeface="Wingdings" panose="05000000000000000000" pitchFamily="2" charset="2"/>
              </a:rPr>
              <a:t>使系统表现接近标准型</a:t>
            </a:r>
            <a:endParaRPr lang="zh-CN" altLang="en-US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98C149D-E05E-A203-E82B-C1A87E63772E}"/>
              </a:ext>
            </a:extLst>
          </p:cNvPr>
          <p:cNvCxnSpPr/>
          <p:nvPr/>
        </p:nvCxnSpPr>
        <p:spPr>
          <a:xfrm>
            <a:off x="7426315" y="3138662"/>
            <a:ext cx="12290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D44BB1C5-45FC-CC64-98ED-6EFEF7BAC1CB}"/>
              </a:ext>
            </a:extLst>
          </p:cNvPr>
          <p:cNvSpPr txBox="1"/>
          <p:nvPr/>
        </p:nvSpPr>
        <p:spPr>
          <a:xfrm>
            <a:off x="1170039" y="1287980"/>
            <a:ext cx="6870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基本思路</a:t>
            </a:r>
            <a:r>
              <a:rPr lang="en-US" altLang="zh-CN" dirty="0"/>
              <a:t>: </a:t>
            </a:r>
            <a:r>
              <a:rPr lang="zh-CN" altLang="en-US" dirty="0"/>
              <a:t>调整无人艇的左右推进器推力</a:t>
            </a:r>
            <a:r>
              <a:rPr lang="en-US" altLang="zh-CN" dirty="0"/>
              <a:t>, </a:t>
            </a:r>
            <a:r>
              <a:rPr lang="zh-CN" altLang="en-US" dirty="0"/>
              <a:t>控制无人艇船速和角度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8BB567E-BBB8-1BFF-4A40-6731EFFEA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4603" y="3929174"/>
            <a:ext cx="5009265" cy="278937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FA648B1-3F3D-6720-694C-BAA8C75409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366" y="2470892"/>
            <a:ext cx="3882963" cy="1335541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20E50872-FC7B-3A89-1F7A-CBA39BFD6181}"/>
              </a:ext>
            </a:extLst>
          </p:cNvPr>
          <p:cNvCxnSpPr>
            <a:cxnSpLocks/>
          </p:cNvCxnSpPr>
          <p:nvPr/>
        </p:nvCxnSpPr>
        <p:spPr>
          <a:xfrm>
            <a:off x="3590003" y="3138662"/>
            <a:ext cx="12290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5395045D-3ECD-92F9-62B6-4DF0A401BC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8712" y="2373008"/>
            <a:ext cx="1809726" cy="15313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4327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3EFC930-2F9F-E531-4423-D840BDB028F9}"/>
              </a:ext>
            </a:extLst>
          </p:cNvPr>
          <p:cNvSpPr txBox="1"/>
          <p:nvPr/>
        </p:nvSpPr>
        <p:spPr>
          <a:xfrm>
            <a:off x="779206" y="451724"/>
            <a:ext cx="68506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02 </a:t>
            </a:r>
            <a:r>
              <a:rPr lang="zh-CN" altLang="en-US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完成情况 </a:t>
            </a:r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– ADRC </a:t>
            </a:r>
            <a:r>
              <a:rPr lang="zh-CN" altLang="en-US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自抗扰控制器</a:t>
            </a:r>
            <a:endParaRPr lang="zh-CN" altLang="en-US" sz="32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86C7EF6-236D-698D-A6EC-5DD6A341202B}"/>
              </a:ext>
            </a:extLst>
          </p:cNvPr>
          <p:cNvSpPr txBox="1"/>
          <p:nvPr/>
        </p:nvSpPr>
        <p:spPr>
          <a:xfrm>
            <a:off x="1170039" y="1908793"/>
            <a:ext cx="9002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问题二</a:t>
            </a:r>
            <a:r>
              <a:rPr lang="en-US" altLang="zh-CN" dirty="0"/>
              <a:t>: </a:t>
            </a:r>
            <a:r>
              <a:rPr lang="zh-CN" altLang="en-US" dirty="0"/>
              <a:t>非线性系统控制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总扰动思想</a:t>
            </a:r>
            <a:r>
              <a:rPr lang="en-US" altLang="zh-CN" dirty="0">
                <a:sym typeface="Wingdings" panose="05000000000000000000" pitchFamily="2" charset="2"/>
              </a:rPr>
              <a:t>, </a:t>
            </a:r>
            <a:r>
              <a:rPr lang="zh-CN" altLang="en-US" dirty="0">
                <a:sym typeface="Wingdings" panose="05000000000000000000" pitchFamily="2" charset="2"/>
              </a:rPr>
              <a:t>通过状态观测抵消扰动</a:t>
            </a:r>
            <a:r>
              <a:rPr lang="en-US" altLang="zh-CN" dirty="0">
                <a:sym typeface="Wingdings" panose="05000000000000000000" pitchFamily="2" charset="2"/>
              </a:rPr>
              <a:t>, </a:t>
            </a:r>
            <a:r>
              <a:rPr lang="zh-CN" altLang="en-US" dirty="0">
                <a:sym typeface="Wingdings" panose="05000000000000000000" pitchFamily="2" charset="2"/>
              </a:rPr>
              <a:t>使系统表现接近标准型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44BB1C5-45FC-CC64-98ED-6EFEF7BAC1CB}"/>
              </a:ext>
            </a:extLst>
          </p:cNvPr>
          <p:cNvSpPr txBox="1"/>
          <p:nvPr/>
        </p:nvSpPr>
        <p:spPr>
          <a:xfrm>
            <a:off x="1170039" y="1287980"/>
            <a:ext cx="6870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基本思路</a:t>
            </a:r>
            <a:r>
              <a:rPr lang="en-US" altLang="zh-CN" dirty="0"/>
              <a:t>: </a:t>
            </a:r>
            <a:r>
              <a:rPr lang="zh-CN" altLang="en-US" dirty="0"/>
              <a:t>调整无人艇的左右推进器推力</a:t>
            </a:r>
            <a:r>
              <a:rPr lang="en-US" altLang="zh-CN" dirty="0"/>
              <a:t>, </a:t>
            </a:r>
            <a:r>
              <a:rPr lang="zh-CN" altLang="en-US" dirty="0"/>
              <a:t>控制无人艇船速和角度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1C3D388-EC9D-5784-1AC7-5C5BCD770A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056" b="17924"/>
          <a:stretch/>
        </p:blipFill>
        <p:spPr>
          <a:xfrm>
            <a:off x="391883" y="2992853"/>
            <a:ext cx="11602046" cy="290682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14E419C-F764-4925-699B-50404C1BF9C9}"/>
              </a:ext>
            </a:extLst>
          </p:cNvPr>
          <p:cNvSpPr txBox="1"/>
          <p:nvPr/>
        </p:nvSpPr>
        <p:spPr>
          <a:xfrm>
            <a:off x="1170039" y="2557411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非线性</a:t>
            </a:r>
            <a:r>
              <a:rPr lang="en-US" altLang="zh-CN" dirty="0"/>
              <a:t>ADRC</a:t>
            </a:r>
            <a:r>
              <a:rPr lang="zh-CN" altLang="en-US" dirty="0"/>
              <a:t>控制回路</a:t>
            </a:r>
            <a:r>
              <a:rPr lang="en-US" altLang="zh-CN" dirty="0"/>
              <a:t>: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6402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3EFC930-2F9F-E531-4423-D840BDB028F9}"/>
              </a:ext>
            </a:extLst>
          </p:cNvPr>
          <p:cNvSpPr txBox="1"/>
          <p:nvPr/>
        </p:nvSpPr>
        <p:spPr>
          <a:xfrm>
            <a:off x="779206" y="451724"/>
            <a:ext cx="68506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02 </a:t>
            </a:r>
            <a:r>
              <a:rPr lang="zh-CN" altLang="en-US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完成情况 </a:t>
            </a:r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– </a:t>
            </a:r>
            <a:r>
              <a:rPr lang="zh-CN" altLang="en-US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系统总体</a:t>
            </a:r>
            <a:endParaRPr lang="zh-CN" altLang="en-US" sz="32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FE49205-B71B-3E2A-F52E-9D402EA3E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30" y="1274261"/>
            <a:ext cx="11506940" cy="45682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79598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3EFC930-2F9F-E531-4423-D840BDB028F9}"/>
              </a:ext>
            </a:extLst>
          </p:cNvPr>
          <p:cNvSpPr txBox="1"/>
          <p:nvPr/>
        </p:nvSpPr>
        <p:spPr>
          <a:xfrm>
            <a:off x="779206" y="451724"/>
            <a:ext cx="68506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02 </a:t>
            </a:r>
            <a:r>
              <a:rPr lang="zh-CN" altLang="en-US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完成情况 </a:t>
            </a:r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– </a:t>
            </a:r>
            <a:r>
              <a:rPr lang="zh-CN" altLang="en-US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系统总体</a:t>
            </a:r>
            <a:endParaRPr lang="zh-CN" altLang="en-US" sz="32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pic>
        <p:nvPicPr>
          <p:cNvPr id="3073" name="Picture 1">
            <a:extLst>
              <a:ext uri="{FF2B5EF4-FFF2-40B4-BE49-F238E27FC236}">
                <a16:creationId xmlns:a16="http://schemas.microsoft.com/office/drawing/2014/main" id="{7D2476C3-3650-097F-E3E6-8DA9830D3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196" y="86945"/>
            <a:ext cx="4682219" cy="351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484B55D-61F4-A394-E74E-B110BBA78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585" y="3515216"/>
            <a:ext cx="8973011" cy="298465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C2F9C30-58ED-16B4-7BB8-0FA2CFC5C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6935" y="1134707"/>
            <a:ext cx="2140372" cy="18878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0308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3EFC930-2F9F-E531-4423-D840BDB028F9}"/>
              </a:ext>
            </a:extLst>
          </p:cNvPr>
          <p:cNvSpPr txBox="1"/>
          <p:nvPr/>
        </p:nvSpPr>
        <p:spPr>
          <a:xfrm>
            <a:off x="779206" y="451724"/>
            <a:ext cx="63073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04 </a:t>
            </a:r>
            <a:r>
              <a:rPr lang="zh-CN" altLang="en-US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存在的问题</a:t>
            </a:r>
            <a:endParaRPr lang="zh-CN" altLang="en-US" sz="32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02039E8-0FEC-E326-6D45-A3CE89AD2099}"/>
              </a:ext>
            </a:extLst>
          </p:cNvPr>
          <p:cNvSpPr txBox="1"/>
          <p:nvPr/>
        </p:nvSpPr>
        <p:spPr>
          <a:xfrm>
            <a:off x="8113499" y="587719"/>
            <a:ext cx="38175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思源黑体" panose="020B0400000000000000" pitchFamily="34" charset="-122"/>
                <a:ea typeface="思源黑体" panose="020B0400000000000000" pitchFamily="34" charset="-122"/>
              </a:rPr>
              <a:t>SOM </a:t>
            </a:r>
            <a:r>
              <a:rPr lang="zh-CN" altLang="en-US" dirty="0">
                <a:latin typeface="思源黑体" panose="020B0400000000000000" pitchFamily="34" charset="-122"/>
                <a:ea typeface="思源黑体" panose="020B0400000000000000" pitchFamily="34" charset="-122"/>
              </a:rPr>
              <a:t>路径规划有待增强</a:t>
            </a:r>
            <a:endParaRPr lang="en-US" altLang="zh-CN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endParaRPr lang="en-US" altLang="zh-CN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思源黑体" panose="020B0400000000000000" pitchFamily="34" charset="-122"/>
                <a:ea typeface="思源黑体" panose="020B0400000000000000" pitchFamily="34" charset="-122"/>
              </a:rPr>
              <a:t>增加节点数目</a:t>
            </a:r>
            <a:endParaRPr lang="en-US" altLang="zh-CN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思源黑体" panose="020B0400000000000000" pitchFamily="34" charset="-122"/>
                <a:ea typeface="思源黑体" panose="020B0400000000000000" pitchFamily="34" charset="-122"/>
              </a:rPr>
              <a:t>扩大障碍物判定区域</a:t>
            </a:r>
            <a:endParaRPr lang="en-US" altLang="zh-CN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8FE6A8-4557-99A3-3F69-F3053F3B6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74" y="3175725"/>
            <a:ext cx="5670841" cy="347997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67DCA27-09D4-60FA-A4F9-A532BBF5A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9605" y="202296"/>
            <a:ext cx="3903646" cy="341137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2037E7B-D3F1-76C5-4AA9-FFE777BD5B5E}"/>
              </a:ext>
            </a:extLst>
          </p:cNvPr>
          <p:cNvSpPr txBox="1"/>
          <p:nvPr/>
        </p:nvSpPr>
        <p:spPr>
          <a:xfrm>
            <a:off x="4496122" y="4651950"/>
            <a:ext cx="518095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思源黑体" panose="020B0400000000000000" pitchFamily="34" charset="-122"/>
                <a:ea typeface="思源黑体" panose="020B0400000000000000" pitchFamily="34" charset="-122"/>
              </a:rPr>
              <a:t>平滑路径点</a:t>
            </a:r>
            <a:endParaRPr lang="en-US" altLang="zh-CN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endParaRPr lang="en-US" altLang="zh-CN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思源黑体" panose="020B0400000000000000" pitchFamily="34" charset="-122"/>
                <a:ea typeface="思源黑体" panose="020B0400000000000000" pitchFamily="34" charset="-122"/>
              </a:rPr>
              <a:t>权衡平滑性和对位置的精度需求</a:t>
            </a:r>
            <a:endParaRPr lang="en-US" altLang="zh-CN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思源黑体" panose="020B0400000000000000" pitchFamily="34" charset="-122"/>
                <a:ea typeface="思源黑体" panose="020B0400000000000000" pitchFamily="34" charset="-122"/>
              </a:rPr>
              <a:t>希望插样平滑后</a:t>
            </a:r>
            <a:r>
              <a:rPr lang="en-US" altLang="zh-CN" dirty="0">
                <a:latin typeface="思源黑体" panose="020B0400000000000000" pitchFamily="34" charset="-122"/>
                <a:ea typeface="思源黑体" panose="020B0400000000000000" pitchFamily="34" charset="-122"/>
              </a:rPr>
              <a:t>, </a:t>
            </a:r>
            <a:r>
              <a:rPr lang="zh-CN" altLang="en-US" dirty="0">
                <a:latin typeface="思源黑体" panose="020B0400000000000000" pitchFamily="34" charset="-122"/>
                <a:ea typeface="思源黑体" panose="020B0400000000000000" pitchFamily="34" charset="-122"/>
              </a:rPr>
              <a:t>路径点尽可能均匀</a:t>
            </a:r>
            <a:r>
              <a:rPr lang="en-US" altLang="zh-CN" dirty="0">
                <a:latin typeface="思源黑体" panose="020B0400000000000000" pitchFamily="34" charset="-122"/>
                <a:ea typeface="思源黑体" panose="020B0400000000000000" pitchFamily="34" charset="-122"/>
              </a:rPr>
              <a:t>,</a:t>
            </a:r>
            <a:r>
              <a:rPr lang="zh-CN" altLang="en-US" dirty="0">
                <a:latin typeface="思源黑体" panose="020B0400000000000000" pitchFamily="34" charset="-122"/>
                <a:ea typeface="思源黑体" panose="020B0400000000000000" pitchFamily="34" charset="-122"/>
              </a:rPr>
              <a:t>间距相等</a:t>
            </a:r>
            <a:r>
              <a:rPr lang="en-US" altLang="zh-CN" dirty="0">
                <a:latin typeface="思源黑体" panose="020B0400000000000000" pitchFamily="34" charset="-122"/>
                <a:ea typeface="思源黑体" panose="020B0400000000000000" pitchFamily="34" charset="-122"/>
              </a:rPr>
              <a:t>.</a:t>
            </a:r>
          </a:p>
          <a:p>
            <a:endParaRPr lang="en-US" altLang="zh-CN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r>
              <a:rPr lang="zh-CN" altLang="en-US" dirty="0">
                <a:latin typeface="思源黑体" panose="020B0400000000000000" pitchFamily="34" charset="-122"/>
                <a:ea typeface="思源黑体" panose="020B0400000000000000" pitchFamily="34" charset="-122"/>
              </a:rPr>
              <a:t>根据路径点之间的距离调整 </a:t>
            </a:r>
            <a:r>
              <a:rPr lang="en-US" altLang="zh-CN" dirty="0">
                <a:latin typeface="思源黑体" panose="020B0400000000000000" pitchFamily="34" charset="-122"/>
                <a:ea typeface="思源黑体" panose="020B0400000000000000" pitchFamily="34" charset="-122"/>
              </a:rPr>
              <a:t>B-Spline </a:t>
            </a:r>
            <a:r>
              <a:rPr lang="zh-CN" altLang="en-US" dirty="0">
                <a:latin typeface="思源黑体" panose="020B0400000000000000" pitchFamily="34" charset="-122"/>
                <a:ea typeface="思源黑体" panose="020B0400000000000000" pitchFamily="34" charset="-122"/>
              </a:rPr>
              <a:t>算法</a:t>
            </a:r>
            <a:endParaRPr lang="en-US" altLang="zh-CN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8576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3EFC930-2F9F-E531-4423-D840BDB028F9}"/>
              </a:ext>
            </a:extLst>
          </p:cNvPr>
          <p:cNvSpPr txBox="1"/>
          <p:nvPr/>
        </p:nvSpPr>
        <p:spPr>
          <a:xfrm>
            <a:off x="779206" y="451724"/>
            <a:ext cx="63073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04 </a:t>
            </a:r>
            <a:r>
              <a:rPr lang="zh-CN" altLang="en-US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存在的问题</a:t>
            </a:r>
            <a:endParaRPr lang="zh-CN" altLang="en-US" sz="32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02039E8-0FEC-E326-6D45-A3CE89AD2099}"/>
              </a:ext>
            </a:extLst>
          </p:cNvPr>
          <p:cNvSpPr txBox="1"/>
          <p:nvPr/>
        </p:nvSpPr>
        <p:spPr>
          <a:xfrm>
            <a:off x="1439478" y="1450568"/>
            <a:ext cx="68918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思源黑体" panose="020B0400000000000000" pitchFamily="34" charset="-122"/>
                <a:ea typeface="思源黑体" panose="020B0400000000000000" pitchFamily="34" charset="-122"/>
              </a:rPr>
              <a:t>ADRC </a:t>
            </a:r>
            <a:r>
              <a:rPr lang="zh-CN" altLang="en-US" dirty="0">
                <a:latin typeface="思源黑体" panose="020B0400000000000000" pitchFamily="34" charset="-122"/>
                <a:ea typeface="思源黑体" panose="020B0400000000000000" pitchFamily="34" charset="-122"/>
              </a:rPr>
              <a:t>参数整定</a:t>
            </a:r>
            <a:r>
              <a:rPr lang="en-US" altLang="zh-CN" dirty="0">
                <a:latin typeface="思源黑体" panose="020B0400000000000000" pitchFamily="34" charset="-122"/>
                <a:ea typeface="思源黑体" panose="020B0400000000000000" pitchFamily="34" charset="-122"/>
              </a:rPr>
              <a:t>: </a:t>
            </a:r>
          </a:p>
          <a:p>
            <a:r>
              <a:rPr lang="zh-CN" altLang="en-US" dirty="0">
                <a:latin typeface="思源黑体" panose="020B0400000000000000" pitchFamily="34" charset="-122"/>
                <a:ea typeface="思源黑体" panose="020B0400000000000000" pitchFamily="34" charset="-122"/>
              </a:rPr>
              <a:t>兼顾实际系统</a:t>
            </a:r>
            <a:r>
              <a:rPr lang="zh-CN" altLang="en-US" b="1" dirty="0">
                <a:latin typeface="思源黑体" panose="020B0400000000000000" pitchFamily="34" charset="-122"/>
                <a:ea typeface="思源黑体" panose="020B0400000000000000" pitchFamily="34" charset="-122"/>
              </a:rPr>
              <a:t>物理约束</a:t>
            </a:r>
            <a:r>
              <a:rPr lang="zh-CN" altLang="en-US" dirty="0">
                <a:latin typeface="思源黑体" panose="020B0400000000000000" pitchFamily="34" charset="-122"/>
                <a:ea typeface="思源黑体" panose="020B0400000000000000" pitchFamily="34" charset="-122"/>
              </a:rPr>
              <a:t>和</a:t>
            </a:r>
            <a:r>
              <a:rPr lang="zh-CN" altLang="en-US" b="1" dirty="0">
                <a:latin typeface="思源黑体" panose="020B0400000000000000" pitchFamily="34" charset="-122"/>
                <a:ea typeface="思源黑体" panose="020B0400000000000000" pitchFamily="34" charset="-122"/>
              </a:rPr>
              <a:t>规划需求</a:t>
            </a:r>
            <a:r>
              <a:rPr lang="en-US" altLang="zh-CN" b="1" dirty="0">
                <a:latin typeface="思源黑体" panose="020B0400000000000000" pitchFamily="34" charset="-122"/>
                <a:ea typeface="思源黑体" panose="020B0400000000000000" pitchFamily="34" charset="-122"/>
              </a:rPr>
              <a:t> </a:t>
            </a:r>
            <a:r>
              <a:rPr lang="en-US" altLang="zh-CN" dirty="0">
                <a:latin typeface="思源黑体" panose="020B0400000000000000" pitchFamily="34" charset="-122"/>
                <a:ea typeface="思源黑体" panose="020B0400000000000000" pitchFamily="34" charset="-122"/>
              </a:rPr>
              <a:t>(</a:t>
            </a:r>
            <a:r>
              <a:rPr lang="zh-CN" altLang="en-US" dirty="0">
                <a:latin typeface="思源黑体" panose="020B0400000000000000" pitchFamily="34" charset="-122"/>
                <a:ea typeface="思源黑体" panose="020B0400000000000000" pitchFamily="34" charset="-122"/>
              </a:rPr>
              <a:t>路线复杂程度</a:t>
            </a:r>
            <a:r>
              <a:rPr lang="en-US" altLang="zh-CN" dirty="0">
                <a:latin typeface="思源黑体" panose="020B0400000000000000" pitchFamily="34" charset="-122"/>
                <a:ea typeface="思源黑体" panose="020B0400000000000000" pitchFamily="34" charset="-122"/>
              </a:rPr>
              <a:t>, </a:t>
            </a:r>
            <a:r>
              <a:rPr lang="zh-CN" altLang="en-US" dirty="0">
                <a:latin typeface="思源黑体" panose="020B0400000000000000" pitchFamily="34" charset="-122"/>
                <a:ea typeface="思源黑体" panose="020B0400000000000000" pitchFamily="34" charset="-122"/>
              </a:rPr>
              <a:t>船速要求</a:t>
            </a:r>
            <a:r>
              <a:rPr lang="en-US" altLang="zh-CN" dirty="0">
                <a:latin typeface="思源黑体" panose="020B0400000000000000" pitchFamily="34" charset="-122"/>
                <a:ea typeface="思源黑体" panose="020B0400000000000000" pitchFamily="34" charset="-122"/>
              </a:rPr>
              <a:t>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F759A1-1D59-82DD-ACD7-7CD219D56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478" y="2496391"/>
            <a:ext cx="8998412" cy="314341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D2422F2-F873-7291-1336-08D36FA3ECD0}"/>
              </a:ext>
            </a:extLst>
          </p:cNvPr>
          <p:cNvSpPr txBox="1"/>
          <p:nvPr/>
        </p:nvSpPr>
        <p:spPr>
          <a:xfrm>
            <a:off x="1439478" y="5762296"/>
            <a:ext cx="8776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思源黑体" panose="020B0400000000000000" pitchFamily="34" charset="-122"/>
                <a:ea typeface="思源黑体" panose="020B0400000000000000" pitchFamily="34" charset="-122"/>
              </a:rPr>
              <a:t>路径跟踪算法需要进一步完善补充</a:t>
            </a:r>
            <a:r>
              <a:rPr lang="en-US" altLang="zh-CN" dirty="0">
                <a:latin typeface="思源黑体" panose="020B0400000000000000" pitchFamily="34" charset="-122"/>
                <a:ea typeface="思源黑体" panose="020B0400000000000000" pitchFamily="34" charset="-122"/>
              </a:rPr>
              <a:t>, </a:t>
            </a:r>
            <a:r>
              <a:rPr lang="zh-CN" altLang="en-US" dirty="0">
                <a:latin typeface="思源黑体" panose="020B0400000000000000" pitchFamily="34" charset="-122"/>
                <a:ea typeface="思源黑体" panose="020B0400000000000000" pitchFamily="34" charset="-122"/>
              </a:rPr>
              <a:t>例如引入船速主动调整的策略</a:t>
            </a:r>
            <a:endParaRPr lang="en-US" altLang="zh-CN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4578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94175" y="1905635"/>
            <a:ext cx="4939665" cy="0"/>
          </a:xfrm>
          <a:prstGeom prst="line">
            <a:avLst/>
          </a:prstGeom>
          <a:ln>
            <a:solidFill>
              <a:srgbClr val="4B413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 descr="152"/>
          <p:cNvPicPr>
            <a:picLocks noChangeAspect="1"/>
          </p:cNvPicPr>
          <p:nvPr/>
        </p:nvPicPr>
        <p:blipFill>
          <a:blip r:embed="rId4"/>
          <a:srcRect t="25944" r="759" b="10236"/>
          <a:stretch>
            <a:fillRect/>
          </a:stretch>
        </p:blipFill>
        <p:spPr>
          <a:xfrm>
            <a:off x="2665095" y="263525"/>
            <a:ext cx="3442970" cy="221488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160395" y="2892425"/>
            <a:ext cx="6293485" cy="1160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  <a:cs typeface="Calibri" panose="020F0502020204030204" charset="0"/>
              </a:rPr>
              <a:t>2022.4.7-2022.4.15</a:t>
            </a:r>
            <a:r>
              <a:rPr lang="zh-CN" altLang="en-US" sz="16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  <a:cs typeface="Calibri" panose="020F0502020204030204" charset="0"/>
              </a:rPr>
              <a:t>：完成剩余功能</a:t>
            </a:r>
            <a:r>
              <a:rPr lang="en-US" altLang="zh-CN" sz="16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  <a:cs typeface="Calibri" panose="020F0502020204030204" charset="0"/>
              </a:rPr>
              <a:t>, </a:t>
            </a:r>
            <a:r>
              <a:rPr lang="zh-CN" altLang="en-US" sz="16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  <a:cs typeface="Calibri" panose="020F0502020204030204" charset="0"/>
              </a:rPr>
              <a:t>调整改进算法</a:t>
            </a:r>
          </a:p>
          <a:p>
            <a:pPr algn="l">
              <a:lnSpc>
                <a:spcPct val="15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  <a:cs typeface="Calibri" panose="020F0502020204030204" charset="0"/>
              </a:rPr>
              <a:t>2022.4.15-2022.5.1</a:t>
            </a:r>
            <a:r>
              <a:rPr lang="zh-CN" altLang="en-US" sz="16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  <a:cs typeface="Calibri" panose="020F0502020204030204" charset="0"/>
              </a:rPr>
              <a:t>：撰写论文</a:t>
            </a:r>
          </a:p>
          <a:p>
            <a:pPr algn="l">
              <a:lnSpc>
                <a:spcPct val="15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  <a:cs typeface="Calibri" panose="020F0502020204030204" charset="0"/>
              </a:rPr>
              <a:t>2022.5.1-2022.5.7</a:t>
            </a:r>
            <a:r>
              <a:rPr lang="zh-CN" altLang="en-US" sz="16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  <a:cs typeface="Calibri" panose="020F0502020204030204" charset="0"/>
              </a:rPr>
              <a:t>：论文修改，材料整理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391876" y="1089075"/>
            <a:ext cx="2838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05 </a:t>
            </a:r>
            <a:r>
              <a:rPr lang="zh-CN" altLang="en-US" sz="36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未来计划</a:t>
            </a:r>
            <a:endParaRPr lang="zh-CN" altLang="en-US" sz="36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152"/>
          <p:cNvPicPr>
            <a:picLocks noChangeAspect="1"/>
          </p:cNvPicPr>
          <p:nvPr/>
        </p:nvPicPr>
        <p:blipFill>
          <a:blip r:embed="rId4"/>
          <a:srcRect t="25944" r="759" b="10236"/>
          <a:stretch>
            <a:fillRect/>
          </a:stretch>
        </p:blipFill>
        <p:spPr>
          <a:xfrm>
            <a:off x="-1105535" y="2787650"/>
            <a:ext cx="7306310" cy="4699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210175" y="522605"/>
            <a:ext cx="1771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4F444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311775" y="1179195"/>
            <a:ext cx="13506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2400">
                <a:solidFill>
                  <a:srgbClr val="4F4440"/>
                </a:solidFill>
                <a:latin typeface="Calibri" panose="020F0502020204030204" charset="0"/>
                <a:cs typeface="Calibri" panose="020F0502020204030204" charset="0"/>
              </a:rPr>
              <a:t>Contents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615765" y="2143590"/>
            <a:ext cx="51280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01 </a:t>
            </a:r>
            <a:r>
              <a:rPr lang="zh-CN" altLang="en-US" sz="24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研究内容与预期目标</a:t>
            </a:r>
            <a:endParaRPr lang="en-US" altLang="zh-CN" sz="2400" spc="300" dirty="0">
              <a:solidFill>
                <a:srgbClr val="4F4440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02 </a:t>
            </a:r>
            <a:r>
              <a:rPr lang="zh-CN" altLang="en-US" sz="24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已完成内容及完成情况</a:t>
            </a:r>
          </a:p>
          <a:p>
            <a:pPr>
              <a:lnSpc>
                <a:spcPct val="150000"/>
              </a:lnSpc>
            </a:pPr>
            <a:r>
              <a:rPr lang="en-US" altLang="zh-CN" sz="24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03 </a:t>
            </a:r>
            <a:r>
              <a:rPr lang="zh-CN" altLang="en-US" sz="24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关键问题及其解决途径</a:t>
            </a:r>
          </a:p>
          <a:p>
            <a:pPr>
              <a:lnSpc>
                <a:spcPct val="150000"/>
              </a:lnSpc>
            </a:pPr>
            <a:r>
              <a:rPr lang="en-US" altLang="zh-CN" sz="24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04 </a:t>
            </a:r>
            <a:r>
              <a:rPr lang="zh-CN" altLang="en-US" sz="24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存在的问题</a:t>
            </a:r>
            <a:endParaRPr lang="en-US" altLang="zh-CN" sz="2400" spc="300" dirty="0">
              <a:solidFill>
                <a:srgbClr val="4F4440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05 </a:t>
            </a:r>
            <a:r>
              <a:rPr lang="zh-CN" altLang="en-US" sz="24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未来时间安排</a:t>
            </a:r>
          </a:p>
          <a:p>
            <a:endParaRPr lang="zh-CN" altLang="en-US" sz="2400" dirty="0">
              <a:solidFill>
                <a:srgbClr val="4F4440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endParaRPr lang="en-US" altLang="zh-CN" sz="2400" dirty="0">
              <a:solidFill>
                <a:srgbClr val="4F4440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endParaRPr lang="zh-CN" altLang="en-US" sz="2400" dirty="0">
              <a:solidFill>
                <a:srgbClr val="4F4440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153"/>
          <p:cNvPicPr>
            <a:picLocks noChangeAspect="1"/>
          </p:cNvPicPr>
          <p:nvPr/>
        </p:nvPicPr>
        <p:blipFill>
          <a:blip r:embed="rId4"/>
          <a:srcRect t="22591" b="13766"/>
          <a:stretch>
            <a:fillRect/>
          </a:stretch>
        </p:blipFill>
        <p:spPr>
          <a:xfrm>
            <a:off x="-139700" y="2212299"/>
            <a:ext cx="7863205" cy="50044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468495" y="2541905"/>
            <a:ext cx="32550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4F444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感谢观看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296490" y="3655408"/>
            <a:ext cx="4014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400" dirty="0">
                <a:solidFill>
                  <a:srgbClr val="4F4440"/>
                </a:solidFill>
                <a:latin typeface="Calibri" panose="020F0502020204030204" charset="0"/>
                <a:cs typeface="Calibri" panose="020F0502020204030204" charset="0"/>
              </a:rPr>
              <a:t>请各位老师批评指正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152"/>
          <p:cNvPicPr>
            <a:picLocks noChangeAspect="1"/>
          </p:cNvPicPr>
          <p:nvPr/>
        </p:nvPicPr>
        <p:blipFill>
          <a:blip r:embed="rId4"/>
          <a:srcRect t="25944" r="759" b="10236"/>
          <a:stretch>
            <a:fillRect/>
          </a:stretch>
        </p:blipFill>
        <p:spPr>
          <a:xfrm>
            <a:off x="-322580" y="2891155"/>
            <a:ext cx="7306310" cy="4699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E3EFC930-2F9F-E531-4423-D840BDB028F9}"/>
              </a:ext>
            </a:extLst>
          </p:cNvPr>
          <p:cNvSpPr txBox="1"/>
          <p:nvPr/>
        </p:nvSpPr>
        <p:spPr>
          <a:xfrm>
            <a:off x="779206" y="451724"/>
            <a:ext cx="63073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01 </a:t>
            </a:r>
            <a:r>
              <a:rPr lang="zh-CN" altLang="en-US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研究内容与预期目标</a:t>
            </a:r>
            <a:endParaRPr lang="zh-CN" altLang="en-US" sz="32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31F3E10-905C-5B48-929E-DFE3A8384952}"/>
              </a:ext>
            </a:extLst>
          </p:cNvPr>
          <p:cNvSpPr txBox="1"/>
          <p:nvPr/>
        </p:nvSpPr>
        <p:spPr>
          <a:xfrm>
            <a:off x="4408371" y="1270337"/>
            <a:ext cx="679794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en-US" dirty="0"/>
              <a:t>本</a:t>
            </a:r>
            <a:r>
              <a:rPr lang="zh-CN" altLang="zh-CN" dirty="0"/>
              <a:t>研究面向多任务点的无人艇协同路径规划与跟踪控制方法</a:t>
            </a:r>
            <a:r>
              <a:rPr lang="en-US" altLang="zh-CN" dirty="0"/>
              <a:t>.</a:t>
            </a:r>
            <a:br>
              <a:rPr lang="en-US" altLang="zh-CN" dirty="0"/>
            </a:br>
            <a:endParaRPr lang="en-US" altLang="zh-CN" dirty="0"/>
          </a:p>
          <a:p>
            <a:pPr indent="266700" algn="just"/>
            <a:r>
              <a:rPr lang="zh-CN" altLang="zh-CN" b="1" dirty="0"/>
              <a:t>路径规划</a:t>
            </a:r>
            <a:r>
              <a:rPr lang="zh-CN" altLang="zh-CN" dirty="0"/>
              <a:t>是实现无人艇自主航行的一种关键技术。传统的路径规划方法忽视了多任务点约束，但该类约束在水质采样等任务中不可忽视。</a:t>
            </a:r>
            <a:endParaRPr lang="en-US" altLang="zh-CN" dirty="0"/>
          </a:p>
          <a:p>
            <a:pPr indent="266700" algn="just"/>
            <a:r>
              <a:rPr lang="zh-CN" altLang="en-US" dirty="0"/>
              <a:t>多艘无人艇构成</a:t>
            </a:r>
            <a:r>
              <a:rPr lang="zh-CN" altLang="en-US" b="1" dirty="0"/>
              <a:t>协同系统</a:t>
            </a:r>
            <a:r>
              <a:rPr lang="zh-CN" altLang="en-US" dirty="0"/>
              <a:t>进行作业。</a:t>
            </a:r>
            <a:endParaRPr lang="en-US" altLang="zh-CN" dirty="0"/>
          </a:p>
          <a:p>
            <a:pPr indent="266700" algn="just"/>
            <a:r>
              <a:rPr lang="zh-CN" altLang="zh-CN" dirty="0"/>
              <a:t>此外，无人艇还需</a:t>
            </a:r>
            <a:r>
              <a:rPr lang="zh-CN" altLang="zh-CN" b="1" dirty="0"/>
              <a:t>精确跟踪</a:t>
            </a:r>
            <a:r>
              <a:rPr lang="zh-CN" altLang="zh-CN" dirty="0"/>
              <a:t>规划的路径以完成任务，而水流、风等扰动会大大影响控制精度。</a:t>
            </a:r>
          </a:p>
          <a:p>
            <a:endParaRPr lang="en-US" altLang="zh-CN" dirty="0"/>
          </a:p>
          <a:p>
            <a:r>
              <a:rPr lang="zh-CN" altLang="en-US" dirty="0"/>
              <a:t>本研究预期目标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1. </a:t>
            </a:r>
            <a:r>
              <a:rPr lang="zh-CN" altLang="zh-CN" dirty="0"/>
              <a:t>将任务点分配给相应的无人艇，实现多无人艇任务分配；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zh-CN" dirty="0"/>
              <a:t>利用改进的自组织映射神经网络</a:t>
            </a:r>
            <a:r>
              <a:rPr lang="en-US" altLang="zh-CN" dirty="0"/>
              <a:t>(SOM)</a:t>
            </a:r>
            <a:r>
              <a:rPr lang="zh-CN" altLang="zh-CN" dirty="0"/>
              <a:t>方法，确定各无人艇对分配任务点的最优访问顺序，同时可安全躲避障碍物；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zh-CN" dirty="0"/>
              <a:t>对规划路径进行平滑处理</a:t>
            </a:r>
            <a:endParaRPr lang="en-US" altLang="zh-CN" dirty="0"/>
          </a:p>
          <a:p>
            <a:r>
              <a:rPr lang="en-US" altLang="zh-CN" dirty="0"/>
              <a:t>4. </a:t>
            </a:r>
            <a:r>
              <a:rPr lang="zh-CN" altLang="zh-CN" dirty="0"/>
              <a:t>利用自抗扰控制方法实现无人艇对规划路径的精准跟踪；</a:t>
            </a:r>
            <a:endParaRPr lang="en-US" altLang="zh-CN" dirty="0"/>
          </a:p>
          <a:p>
            <a:r>
              <a:rPr lang="en-US" altLang="zh-CN" dirty="0"/>
              <a:t>5. </a:t>
            </a:r>
            <a:r>
              <a:rPr lang="zh-CN" altLang="zh-CN" dirty="0"/>
              <a:t>搭建</a:t>
            </a:r>
            <a:r>
              <a:rPr lang="en-US" altLang="zh-CN" dirty="0"/>
              <a:t>unity3D</a:t>
            </a:r>
            <a:r>
              <a:rPr lang="zh-CN" altLang="zh-CN" dirty="0"/>
              <a:t>虚拟仿真场景并进行验证。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2745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152"/>
          <p:cNvPicPr>
            <a:picLocks noChangeAspect="1"/>
          </p:cNvPicPr>
          <p:nvPr/>
        </p:nvPicPr>
        <p:blipFill>
          <a:blip r:embed="rId4"/>
          <a:srcRect t="25944" r="759" b="10236"/>
          <a:stretch>
            <a:fillRect/>
          </a:stretch>
        </p:blipFill>
        <p:spPr>
          <a:xfrm>
            <a:off x="-322580" y="2891155"/>
            <a:ext cx="7306310" cy="4699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E3EFC930-2F9F-E531-4423-D840BDB028F9}"/>
              </a:ext>
            </a:extLst>
          </p:cNvPr>
          <p:cNvSpPr txBox="1"/>
          <p:nvPr/>
        </p:nvSpPr>
        <p:spPr>
          <a:xfrm>
            <a:off x="779206" y="451724"/>
            <a:ext cx="63073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01 </a:t>
            </a:r>
            <a:r>
              <a:rPr lang="zh-CN" altLang="en-US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研究内容与预期目标</a:t>
            </a:r>
            <a:endParaRPr lang="zh-CN" altLang="en-US" sz="32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6AA9E8C-01BF-5B59-953C-E397ADF3F4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562" y="1036499"/>
            <a:ext cx="9540335" cy="57933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2929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3EFC930-2F9F-E531-4423-D840BDB028F9}"/>
              </a:ext>
            </a:extLst>
          </p:cNvPr>
          <p:cNvSpPr txBox="1"/>
          <p:nvPr/>
        </p:nvSpPr>
        <p:spPr>
          <a:xfrm>
            <a:off x="779206" y="451724"/>
            <a:ext cx="63073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02 </a:t>
            </a:r>
            <a:r>
              <a:rPr lang="zh-CN" altLang="en-US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完成情况 </a:t>
            </a:r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– </a:t>
            </a:r>
            <a:r>
              <a:rPr lang="zh-CN" altLang="en-US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地图构建</a:t>
            </a:r>
            <a:endParaRPr lang="zh-CN" altLang="en-US" sz="32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4E9A7CAE-D98D-072D-4889-151727288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01660" y="1556086"/>
            <a:ext cx="4176713" cy="4176713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A3C5A13B-0EF7-17AB-5DB3-1FC066BE67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10429" y="1404014"/>
            <a:ext cx="4379913" cy="437991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70B99D7-6E32-5A7B-BE11-9244DA2BD1B9}"/>
              </a:ext>
            </a:extLst>
          </p:cNvPr>
          <p:cNvSpPr txBox="1"/>
          <p:nvPr/>
        </p:nvSpPr>
        <p:spPr>
          <a:xfrm>
            <a:off x="6739564" y="850925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二值化</a:t>
            </a:r>
            <a:r>
              <a:rPr lang="en-US" altLang="zh-CN" dirty="0"/>
              <a:t>, </a:t>
            </a:r>
            <a:r>
              <a:rPr lang="zh-CN" altLang="en-US" dirty="0"/>
              <a:t>随机生成 </a:t>
            </a:r>
            <a:r>
              <a:rPr lang="en-US" altLang="zh-CN" dirty="0"/>
              <a:t>30 </a:t>
            </a:r>
            <a:r>
              <a:rPr lang="zh-CN" altLang="en-US" dirty="0"/>
              <a:t>个任务点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7777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3EFC930-2F9F-E531-4423-D840BDB028F9}"/>
              </a:ext>
            </a:extLst>
          </p:cNvPr>
          <p:cNvSpPr txBox="1"/>
          <p:nvPr/>
        </p:nvSpPr>
        <p:spPr>
          <a:xfrm>
            <a:off x="779206" y="451724"/>
            <a:ext cx="63073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02 </a:t>
            </a:r>
            <a:r>
              <a:rPr lang="zh-CN" altLang="en-US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完成情况 </a:t>
            </a:r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– </a:t>
            </a:r>
            <a:r>
              <a:rPr lang="zh-CN" altLang="en-US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任务分配</a:t>
            </a:r>
            <a:endParaRPr lang="zh-CN" altLang="en-US" sz="32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pic>
        <p:nvPicPr>
          <p:cNvPr id="2" name="图形 1">
            <a:extLst>
              <a:ext uri="{FF2B5EF4-FFF2-40B4-BE49-F238E27FC236}">
                <a16:creationId xmlns:a16="http://schemas.microsoft.com/office/drawing/2014/main" id="{6CFD6A9C-87CD-49E0-99C9-8D5208773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84926" y="1816099"/>
            <a:ext cx="4140201" cy="4140201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E3DF0518-E3FB-EF06-11C9-4856D7B87D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66875" y="1816099"/>
            <a:ext cx="4140201" cy="414020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2911509-D6E0-2C2A-A210-0B06721151D4}"/>
              </a:ext>
            </a:extLst>
          </p:cNvPr>
          <p:cNvSpPr txBox="1"/>
          <p:nvPr/>
        </p:nvSpPr>
        <p:spPr>
          <a:xfrm>
            <a:off x="7381655" y="1241633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30 </a:t>
            </a:r>
            <a:r>
              <a:rPr lang="zh-CN" altLang="en-US" dirty="0"/>
              <a:t>任务点 </a:t>
            </a:r>
            <a:r>
              <a:rPr lang="en-US" altLang="zh-CN" dirty="0"/>
              <a:t>3 </a:t>
            </a:r>
            <a:r>
              <a:rPr lang="zh-CN" altLang="en-US" dirty="0"/>
              <a:t>无人艇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7574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3EFC930-2F9F-E531-4423-D840BDB028F9}"/>
              </a:ext>
            </a:extLst>
          </p:cNvPr>
          <p:cNvSpPr txBox="1"/>
          <p:nvPr/>
        </p:nvSpPr>
        <p:spPr>
          <a:xfrm>
            <a:off x="779206" y="451724"/>
            <a:ext cx="63073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02 </a:t>
            </a:r>
            <a:r>
              <a:rPr lang="zh-CN" altLang="en-US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完成情况 </a:t>
            </a:r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–</a:t>
            </a:r>
            <a:r>
              <a:rPr lang="zh-CN" altLang="en-US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路径规划</a:t>
            </a:r>
            <a:endParaRPr lang="zh-CN" altLang="en-US" sz="32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pic>
        <p:nvPicPr>
          <p:cNvPr id="2" name="图形 1">
            <a:extLst>
              <a:ext uri="{FF2B5EF4-FFF2-40B4-BE49-F238E27FC236}">
                <a16:creationId xmlns:a16="http://schemas.microsoft.com/office/drawing/2014/main" id="{6CFD6A9C-87CD-49E0-99C9-8D5208773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0642" y="1816099"/>
            <a:ext cx="4140201" cy="4140201"/>
          </a:xfrm>
          <a:prstGeom prst="rect">
            <a:avLst/>
          </a:prstGeom>
        </p:spPr>
      </p:pic>
      <p:pic>
        <p:nvPicPr>
          <p:cNvPr id="3" name="图形 2">
            <a:extLst>
              <a:ext uri="{FF2B5EF4-FFF2-40B4-BE49-F238E27FC236}">
                <a16:creationId xmlns:a16="http://schemas.microsoft.com/office/drawing/2014/main" id="{ECE0B6F7-8C8C-12C2-C660-35686DC351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84925" y="1816099"/>
            <a:ext cx="4140201" cy="41402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4982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3EFC930-2F9F-E531-4423-D840BDB028F9}"/>
              </a:ext>
            </a:extLst>
          </p:cNvPr>
          <p:cNvSpPr txBox="1"/>
          <p:nvPr/>
        </p:nvSpPr>
        <p:spPr>
          <a:xfrm>
            <a:off x="779206" y="451724"/>
            <a:ext cx="63073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02 </a:t>
            </a:r>
            <a:r>
              <a:rPr lang="zh-CN" altLang="en-US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完成情况 </a:t>
            </a:r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– </a:t>
            </a:r>
            <a:r>
              <a:rPr lang="zh-CN" altLang="en-US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平滑路径</a:t>
            </a:r>
            <a:endParaRPr lang="zh-CN" altLang="en-US" sz="32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BBA328B2-3986-D59C-96BE-ABA08EE33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2254" y="1036499"/>
            <a:ext cx="5213879" cy="521387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232C7DF-263A-2B1E-F3CA-5A98F11FC5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9181" y="1204376"/>
            <a:ext cx="4805567" cy="32178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4071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3EFC930-2F9F-E531-4423-D840BDB028F9}"/>
              </a:ext>
            </a:extLst>
          </p:cNvPr>
          <p:cNvSpPr txBox="1"/>
          <p:nvPr/>
        </p:nvSpPr>
        <p:spPr>
          <a:xfrm>
            <a:off x="779206" y="451724"/>
            <a:ext cx="63073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02 </a:t>
            </a:r>
            <a:r>
              <a:rPr lang="zh-CN" altLang="en-US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完成情况 </a:t>
            </a:r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– </a:t>
            </a:r>
            <a:r>
              <a:rPr lang="zh-CN" altLang="en-US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平滑路径</a:t>
            </a:r>
            <a:endParaRPr lang="zh-CN" altLang="en-US" sz="32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1785E9B-AF6E-CC73-E70E-F41BE7416D51}"/>
              </a:ext>
            </a:extLst>
          </p:cNvPr>
          <p:cNvSpPr txBox="1"/>
          <p:nvPr/>
        </p:nvSpPr>
        <p:spPr>
          <a:xfrm>
            <a:off x="6629708" y="4503174"/>
            <a:ext cx="5147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曲线系数 </a:t>
            </a:r>
            <a:r>
              <a:rPr lang="en-US" altLang="zh-CN" dirty="0"/>
              <a:t>N </a:t>
            </a:r>
            <a:r>
              <a:rPr lang="zh-CN" altLang="en-US" dirty="0"/>
              <a:t>通过递归定义</a:t>
            </a:r>
            <a:endParaRPr lang="en-US" altLang="zh-CN" dirty="0"/>
          </a:p>
          <a:p>
            <a:r>
              <a:rPr lang="zh-CN" altLang="en-US" dirty="0"/>
              <a:t>路径规划输出结果</a:t>
            </a:r>
            <a:r>
              <a:rPr lang="en-US" altLang="zh-CN" dirty="0"/>
              <a:t>: </a:t>
            </a:r>
            <a:r>
              <a:rPr lang="zh-CN" altLang="en-US" dirty="0"/>
              <a:t>平滑后的</a:t>
            </a:r>
            <a:r>
              <a:rPr lang="zh-CN" altLang="en-US" b="1" dirty="0"/>
              <a:t>路径点序列</a:t>
            </a:r>
            <a:endParaRPr lang="en-US" altLang="zh-CN" b="1" dirty="0"/>
          </a:p>
          <a:p>
            <a:r>
              <a:rPr lang="en-US" altLang="zh-CN" b="1" dirty="0"/>
              <a:t>[x, y] = C(u),  u</a:t>
            </a:r>
            <a:r>
              <a:rPr lang="zh-CN" altLang="en-US" b="1" dirty="0"/>
              <a:t>∈</a:t>
            </a:r>
            <a:r>
              <a:rPr lang="en-US" altLang="zh-CN" b="1" dirty="0"/>
              <a:t>[0,1]</a:t>
            </a: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772986E4-3619-3604-6B16-770D59FBC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2086" y="2690812"/>
            <a:ext cx="5757622" cy="381154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5E822E5-4486-7DC8-2D4F-BA518DD5F5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019" y="1357381"/>
            <a:ext cx="9614668" cy="12373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FBB794B-3069-C514-0E09-64D04AB1F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708" y="2690812"/>
            <a:ext cx="504825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25844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e7d7e43f-0473-4401-905d-1f8d8a332db9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</TotalTime>
  <Words>690</Words>
  <Application>Microsoft Office PowerPoint</Application>
  <PresentationFormat>宽屏</PresentationFormat>
  <Paragraphs>95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华文细黑</vt:lpstr>
      <vt:lpstr>思源黑体</vt:lpstr>
      <vt:lpstr>宋体</vt:lpstr>
      <vt:lpstr>微软雅黑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张 克明</cp:lastModifiedBy>
  <cp:revision>68</cp:revision>
  <dcterms:created xsi:type="dcterms:W3CDTF">2019-03-31T03:10:00Z</dcterms:created>
  <dcterms:modified xsi:type="dcterms:W3CDTF">2022-04-07T09:17:23Z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2052-11.1.0.9175</vt:lpwstr>
  </property>
</Properties>
</file>